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370" r:id="rId3"/>
    <p:sldId id="371" r:id="rId4"/>
    <p:sldId id="372" r:id="rId5"/>
    <p:sldId id="373" r:id="rId6"/>
    <p:sldId id="374" r:id="rId7"/>
    <p:sldId id="375" r:id="rId8"/>
    <p:sldId id="383" r:id="rId9"/>
    <p:sldId id="385" r:id="rId10"/>
    <p:sldId id="380" r:id="rId11"/>
    <p:sldId id="390" r:id="rId12"/>
    <p:sldId id="382" r:id="rId13"/>
    <p:sldId id="386" r:id="rId14"/>
    <p:sldId id="388" r:id="rId15"/>
    <p:sldId id="387" r:id="rId16"/>
    <p:sldId id="379" r:id="rId17"/>
    <p:sldId id="377" r:id="rId18"/>
    <p:sldId id="376" r:id="rId19"/>
    <p:sldId id="384" r:id="rId20"/>
    <p:sldId id="389"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76"/>
  </p:normalViewPr>
  <p:slideViewPr>
    <p:cSldViewPr snapToGrid="0">
      <p:cViewPr varScale="1">
        <p:scale>
          <a:sx n="66" d="100"/>
          <a:sy n="66" d="100"/>
        </p:scale>
        <p:origin x="668"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20/09/2022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54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96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537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Cây cầu vượt biển dài nhất thế giới Trung Quốc nối Hồng Kông – Chu Hải – Ma Cao: hơn 55 km.</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Xa lộ dài nhất thế giới (con đường ô tô) Liên Mỹ kết hợp 17 quốc gia với chiều dài 48000 km. </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Vạn lí trường thành dài 21196km.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633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6" name="页脚占位符 5">
            <a:extLst>
              <a:ext uri="{FF2B5EF4-FFF2-40B4-BE49-F238E27FC236}">
                <a16:creationId xmlns=""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8" name="页脚占位符 7">
            <a:extLst>
              <a:ext uri="{FF2B5EF4-FFF2-40B4-BE49-F238E27FC236}">
                <a16:creationId xmlns=""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4" name="页脚占位符 3">
            <a:extLst>
              <a:ext uri="{FF2B5EF4-FFF2-40B4-BE49-F238E27FC236}">
                <a16:creationId xmlns=""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3" name="页脚占位符 2">
            <a:extLst>
              <a:ext uri="{FF2B5EF4-FFF2-40B4-BE49-F238E27FC236}">
                <a16:creationId xmlns=""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6" name="页脚占位符 5">
            <a:extLst>
              <a:ext uri="{FF2B5EF4-FFF2-40B4-BE49-F238E27FC236}">
                <a16:creationId xmlns=""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2022/9/20</a:t>
            </a:fld>
            <a:endParaRPr lang="zh-CN" altLang="en-US"/>
          </a:p>
        </p:txBody>
      </p:sp>
      <p:sp>
        <p:nvSpPr>
          <p:cNvPr id="6" name="页脚占位符 5">
            <a:extLst>
              <a:ext uri="{FF2B5EF4-FFF2-40B4-BE49-F238E27FC236}">
                <a16:creationId xmlns=""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2022/9/20</a:t>
            </a:fld>
            <a:endParaRPr lang="zh-CN" altLang="en-US"/>
          </a:p>
        </p:txBody>
      </p:sp>
      <p:sp>
        <p:nvSpPr>
          <p:cNvPr id="5" name="页脚占位符 4">
            <a:extLst>
              <a:ext uri="{FF2B5EF4-FFF2-40B4-BE49-F238E27FC236}">
                <a16:creationId xmlns=""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4" y="219075"/>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 xmlns:a16="http://schemas.microsoft.com/office/drawing/2014/main" id="{9C037C48-7E68-4F04-955F-D6EF230E456A}"/>
              </a:ext>
            </a:extLst>
          </p:cNvPr>
          <p:cNvGrpSpPr>
            <a:grpSpLocks/>
          </p:cNvGrpSpPr>
          <p:nvPr/>
        </p:nvGrpSpPr>
        <p:grpSpPr bwMode="auto">
          <a:xfrm>
            <a:off x="558345" y="2899029"/>
            <a:ext cx="3288173" cy="2942477"/>
            <a:chOff x="1146175" y="2601913"/>
            <a:chExt cx="5689600" cy="4299811"/>
          </a:xfrm>
        </p:grpSpPr>
        <p:sp>
          <p:nvSpPr>
            <p:cNvPr id="14" name="Oval 13">
              <a:extLst>
                <a:ext uri="{FF2B5EF4-FFF2-40B4-BE49-F238E27FC236}">
                  <a16:creationId xmlns=""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 xmlns:a16="http://schemas.microsoft.com/office/drawing/2014/main" id="{72F1FDEB-A0A4-4AE2-A774-7D8BD040A695}"/>
                </a:ext>
              </a:extLst>
            </p:cNvPr>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 xmlns:a16="http://schemas.microsoft.com/office/drawing/2014/main" id="{F14F5D7B-4621-4700-BE06-6BA3EFA636A3}"/>
              </a:ext>
            </a:extLst>
          </p:cNvPr>
          <p:cNvGrpSpPr>
            <a:grpSpLocks/>
          </p:cNvGrpSpPr>
          <p:nvPr/>
        </p:nvGrpSpPr>
        <p:grpSpPr bwMode="auto">
          <a:xfrm>
            <a:off x="4732030" y="2782295"/>
            <a:ext cx="3206166" cy="2951263"/>
            <a:chOff x="7972926" y="2024425"/>
            <a:chExt cx="6768752" cy="4895561"/>
          </a:xfrm>
        </p:grpSpPr>
        <p:sp>
          <p:nvSpPr>
            <p:cNvPr id="26" name="TextBox 18">
              <a:extLst>
                <a:ext uri="{FF2B5EF4-FFF2-40B4-BE49-F238E27FC236}">
                  <a16:creationId xmlns="" xmlns:a16="http://schemas.microsoft.com/office/drawing/2014/main" id="{22D412AE-86D0-4D13-B391-CA3198C0DD87}"/>
                </a:ext>
              </a:extLst>
            </p:cNvPr>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defTabSz="717164"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7" b="1" i="1" dirty="0">
                <a:solidFill>
                  <a:prstClr val="black"/>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 xmlns:a16="http://schemas.microsoft.com/office/drawing/2014/main" id="{BD6A4F7E-517A-4357-8AB0-4DC03903DAF6}"/>
              </a:ext>
            </a:extLst>
          </p:cNvPr>
          <p:cNvSpPr>
            <a:spLocks noChangeArrowheads="1"/>
          </p:cNvSpPr>
          <p:nvPr/>
        </p:nvSpPr>
        <p:spPr bwMode="auto">
          <a:xfrm>
            <a:off x="944880" y="1592092"/>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0" name="Title 1">
            <a:extLst>
              <a:ext uri="{FF2B5EF4-FFF2-40B4-BE49-F238E27FC236}">
                <a16:creationId xmlns="" xmlns:a16="http://schemas.microsoft.com/office/drawing/2014/main" id="{6EF3FF46-3688-5745-B7CC-9EA63D76CCA5}"/>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III.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019434"/>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2" name="TextBox 11">
            <a:extLst>
              <a:ext uri="{FF2B5EF4-FFF2-40B4-BE49-F238E27FC236}">
                <a16:creationId xmlns=""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vật lí 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2" y="182602"/>
            <a:ext cx="11877522" cy="645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5" name="Rectangle 3">
            <a:extLst>
              <a:ext uri="{FF2B5EF4-FFF2-40B4-BE49-F238E27FC236}">
                <a16:creationId xmlns=""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050" name="Picture 2" descr="Đo chiều dài - KHTN 6 Chân trời sáng tạo">
            <a:extLst>
              <a:ext uri="{FF2B5EF4-FFF2-40B4-BE49-F238E27FC236}">
                <a16:creationId xmlns="" xmlns:a16="http://schemas.microsoft.com/office/drawing/2014/main" id="{41F2DB9F-FCE6-A640-8839-269364486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419" y="1690687"/>
            <a:ext cx="8835992" cy="369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9694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2" y="182602"/>
            <a:ext cx="11877522" cy="645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5" name="Rectangle 3">
            <a:extLst>
              <a:ext uri="{FF2B5EF4-FFF2-40B4-BE49-F238E27FC236}">
                <a16:creationId xmlns=""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4098" name="Picture 2" descr="Đo chiều dài - KHTN 6 Chân trời sáng tạo">
            <a:extLst>
              <a:ext uri="{FF2B5EF4-FFF2-40B4-BE49-F238E27FC236}">
                <a16:creationId xmlns="" xmlns:a16="http://schemas.microsoft.com/office/drawing/2014/main" id="{36916E7B-D58A-9C42-9A0B-32D195947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284" y="1992429"/>
            <a:ext cx="9692640" cy="317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1327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2" y="120222"/>
            <a:ext cx="11877522" cy="651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5" name="Rectangle 3">
            <a:extLst>
              <a:ext uri="{FF2B5EF4-FFF2-40B4-BE49-F238E27FC236}">
                <a16:creationId xmlns=""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3074" name="Picture 2" descr="Đo chiều dài - KHTN 6 Chân trời sáng tạo">
            <a:extLst>
              <a:ext uri="{FF2B5EF4-FFF2-40B4-BE49-F238E27FC236}">
                <a16:creationId xmlns="" xmlns:a16="http://schemas.microsoft.com/office/drawing/2014/main" id="{502F94B3-8DD7-224F-AD13-E87D2275EB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419" y="1848051"/>
            <a:ext cx="8730114" cy="330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6863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 xmlns:a16="http://schemas.microsoft.com/office/drawing/2014/main" id="{986C4A51-88CF-4277-BD40-88DE4D0428AF}"/>
              </a:ext>
            </a:extLst>
          </p:cNvPr>
          <p:cNvSpPr txBox="1"/>
          <p:nvPr/>
        </p:nvSpPr>
        <p:spPr>
          <a:xfrm>
            <a:off x="404261" y="1473201"/>
            <a:ext cx="10876854" cy="4038029"/>
          </a:xfrm>
          <a:prstGeom prst="rect">
            <a:avLst/>
          </a:prstGeom>
          <a:noFill/>
        </p:spPr>
        <p:txBody>
          <a:bodyPr wrap="square">
            <a:spAutoFit/>
          </a:bodyPr>
          <a:lstStyle/>
          <a:p>
            <a:pPr marL="457200" algn="ctr">
              <a:lnSpc>
                <a:spcPct val="115000"/>
              </a:lnSpc>
              <a:tabLst>
                <a:tab pos="450215" algn="l"/>
              </a:tabLst>
            </a:pPr>
            <a:r>
              <a:rPr lang="vi-VN" sz="3200" dirty="0">
                <a:solidFill>
                  <a:srgbClr val="FF0000"/>
                </a:solidFill>
                <a:effectLst/>
                <a:latin typeface="Times" pitchFamily="2" charset="0"/>
                <a:ea typeface="Arial" panose="020B0604020202020204" pitchFamily="34" charset="0"/>
                <a:cs typeface="Arial" panose="020B0604020202020204" pitchFamily="34" charset="0"/>
              </a:rPr>
              <a:t>Các bước đo chiều dài: </a:t>
            </a:r>
            <a:endParaRPr lang="vi-VN" sz="3200" dirty="0">
              <a:solidFill>
                <a:srgbClr val="FF0000"/>
              </a:solidFill>
              <a:effectLst/>
              <a:latin typeface="Times" pitchFamily="2" charset="0"/>
              <a:ea typeface="Calibri" panose="020F0502020204030204" pitchFamily="34" charset="0"/>
              <a:cs typeface="Arial" panose="020B0604020202020204" pitchFamily="34" charset="0"/>
            </a:endParaRPr>
          </a:p>
          <a:p>
            <a:pPr>
              <a:lnSpc>
                <a:spcPct val="115000"/>
              </a:lnSpc>
            </a:pPr>
            <a:r>
              <a:rPr lang="vi-VN" sz="3200" dirty="0">
                <a:solidFill>
                  <a:srgbClr val="FF0000"/>
                </a:solidFill>
                <a:effectLst/>
                <a:latin typeface="Times" pitchFamily="2" charset="0"/>
                <a:ea typeface="Calibri" panose="020F0502020204030204" pitchFamily="34" charset="0"/>
                <a:cs typeface="Arial" panose="020B0604020202020204" pitchFamily="34" charset="0"/>
              </a:rPr>
              <a:t>Bước 1</a:t>
            </a:r>
            <a:r>
              <a:rPr lang="vi-VN" sz="3200" dirty="0">
                <a:effectLst/>
                <a:latin typeface="Times" pitchFamily="2" charset="0"/>
                <a:ea typeface="Calibri" panose="020F0502020204030204" pitchFamily="34" charset="0"/>
                <a:cs typeface="Arial" panose="020B0604020202020204" pitchFamily="34" charset="0"/>
              </a:rPr>
              <a:t>: Ước lượng chiều dài của vật cần đo</a:t>
            </a:r>
          </a:p>
          <a:p>
            <a:pPr>
              <a:lnSpc>
                <a:spcPct val="115000"/>
              </a:lnSpc>
            </a:pPr>
            <a:r>
              <a:rPr lang="vi-VN" sz="3200" dirty="0">
                <a:solidFill>
                  <a:srgbClr val="FF0000"/>
                </a:solidFill>
                <a:latin typeface="Times" pitchFamily="2" charset="0"/>
                <a:ea typeface="Calibri" panose="020F0502020204030204" pitchFamily="34" charset="0"/>
                <a:cs typeface="Arial" panose="020B0604020202020204" pitchFamily="34" charset="0"/>
              </a:rPr>
              <a:t>Bước 2: </a:t>
            </a:r>
            <a:r>
              <a:rPr lang="vi-VN" sz="3200" dirty="0">
                <a:latin typeface="Times" pitchFamily="2" charset="0"/>
                <a:ea typeface="Calibri" panose="020F0502020204030204" pitchFamily="34" charset="0"/>
                <a:cs typeface="Arial" panose="020B0604020202020204" pitchFamily="34" charset="0"/>
              </a:rPr>
              <a:t>Chọn thước đo có GHD và ĐCNN phù hợp.</a:t>
            </a:r>
            <a:endParaRPr lang="vi-VN" sz="3200" dirty="0">
              <a:effectLst/>
              <a:latin typeface="Times" pitchFamily="2" charset="0"/>
              <a:ea typeface="Calibri" panose="020F0502020204030204" pitchFamily="34" charset="0"/>
              <a:cs typeface="Arial" panose="020B0604020202020204" pitchFamily="34" charset="0"/>
            </a:endParaRPr>
          </a:p>
          <a:p>
            <a:pPr>
              <a:lnSpc>
                <a:spcPct val="115000"/>
              </a:lnSpc>
            </a:pPr>
            <a:r>
              <a:rPr lang="vi-VN" sz="3200" dirty="0">
                <a:solidFill>
                  <a:srgbClr val="FF0000"/>
                </a:solidFill>
                <a:effectLst/>
                <a:latin typeface="Times" pitchFamily="2" charset="0"/>
                <a:ea typeface="Calibri" panose="020F0502020204030204" pitchFamily="34" charset="0"/>
                <a:cs typeface="Arial" panose="020B0604020202020204" pitchFamily="34" charset="0"/>
              </a:rPr>
              <a:t>Bước 3</a:t>
            </a:r>
            <a:r>
              <a:rPr lang="vi-VN" sz="3200" dirty="0">
                <a:effectLst/>
                <a:latin typeface="Times" pitchFamily="2" charset="0"/>
                <a:ea typeface="Calibri" panose="020F0502020204030204" pitchFamily="34" charset="0"/>
                <a:cs typeface="Arial" panose="020B0604020202020204" pitchFamily="34" charset="0"/>
              </a:rPr>
              <a:t>: Đặt thước </a:t>
            </a:r>
            <a:r>
              <a:rPr lang="vi-VN" sz="3200" dirty="0" smtClean="0">
                <a:effectLst/>
                <a:latin typeface="Times" pitchFamily="2" charset="0"/>
                <a:ea typeface="Calibri" panose="020F0502020204030204" pitchFamily="34" charset="0"/>
                <a:cs typeface="Arial" panose="020B0604020202020204" pitchFamily="34" charset="0"/>
              </a:rPr>
              <a:t>đo </a:t>
            </a:r>
            <a:r>
              <a:rPr lang="vi-VN" sz="3200" dirty="0">
                <a:effectLst/>
                <a:latin typeface="Times" pitchFamily="2" charset="0"/>
                <a:ea typeface="Calibri" panose="020F0502020204030204" pitchFamily="34" charset="0"/>
                <a:cs typeface="Arial" panose="020B0604020202020204" pitchFamily="34" charset="0"/>
              </a:rPr>
              <a:t>đúng cách</a:t>
            </a:r>
          </a:p>
          <a:p>
            <a:pPr>
              <a:lnSpc>
                <a:spcPct val="115000"/>
              </a:lnSpc>
            </a:pPr>
            <a:r>
              <a:rPr lang="vi-VN" sz="3200" dirty="0">
                <a:solidFill>
                  <a:srgbClr val="FF0000"/>
                </a:solidFill>
                <a:effectLst/>
                <a:latin typeface="Times" pitchFamily="2" charset="0"/>
                <a:ea typeface="Calibri" panose="020F0502020204030204" pitchFamily="34" charset="0"/>
                <a:cs typeface="Arial" panose="020B0604020202020204" pitchFamily="34" charset="0"/>
              </a:rPr>
              <a:t>Bước 4</a:t>
            </a:r>
            <a:r>
              <a:rPr lang="vi-VN" sz="3200" dirty="0">
                <a:effectLst/>
                <a:latin typeface="Times" pitchFamily="2"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p>
          <a:p>
            <a:pPr>
              <a:lnSpc>
                <a:spcPct val="115000"/>
              </a:lnSpc>
            </a:pPr>
            <a:r>
              <a:rPr lang="vi-VN" sz="3200" dirty="0">
                <a:solidFill>
                  <a:srgbClr val="FF0000"/>
                </a:solidFill>
                <a:effectLst/>
                <a:latin typeface="Times" pitchFamily="2" charset="0"/>
                <a:ea typeface="Calibri" panose="020F0502020204030204" pitchFamily="34" charset="0"/>
                <a:cs typeface="Arial" panose="020B0604020202020204" pitchFamily="34" charset="0"/>
              </a:rPr>
              <a:t>Bước 5</a:t>
            </a:r>
            <a:r>
              <a:rPr lang="vi-VN" sz="3200" dirty="0">
                <a:effectLst/>
                <a:latin typeface="Times" pitchFamily="2" charset="0"/>
                <a:ea typeface="Calibri" panose="020F0502020204030204" pitchFamily="34" charset="0"/>
                <a:cs typeface="Arial" panose="020B0604020202020204" pitchFamily="34" charset="0"/>
              </a:rPr>
              <a:t>: Ghi kết quả đo theo đơn vị ĐCNN cho mỗi lần đo.</a:t>
            </a: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r>
              <a:rPr lang="en-US" altLang="vi-VN" sz="4000" b="1" dirty="0">
                <a:solidFill>
                  <a:srgbClr val="FF0000"/>
                </a:solidFill>
                <a:latin typeface="Times New Roman" panose="02020603050405020304" pitchFamily="18" charset="0"/>
                <a:cs typeface="Times New Roman" panose="02020603050405020304" pitchFamily="18" charset="0"/>
              </a:rPr>
              <a:t>V: </a:t>
            </a: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2887491646"/>
              </p:ext>
            </p:extLst>
          </p:nvPr>
        </p:nvGraphicFramePr>
        <p:xfrm>
          <a:off x="222406" y="1943100"/>
          <a:ext cx="11702894" cy="4732020"/>
        </p:xfrm>
        <a:graphic>
          <a:graphicData uri="http://schemas.openxmlformats.org/drawingml/2006/table">
            <a:tbl>
              <a:tblPr firstRow="1" bandRow="1">
                <a:tableStyleId>{5C22544A-7EE6-4342-B048-85BDC9FD1C3A}</a:tableStyleId>
              </a:tblPr>
              <a:tblGrid>
                <a:gridCol w="6496028">
                  <a:extLst>
                    <a:ext uri="{9D8B030D-6E8A-4147-A177-3AD203B41FA5}">
                      <a16:colId xmlns="" xmlns:a16="http://schemas.microsoft.com/office/drawing/2014/main" val="2117760538"/>
                    </a:ext>
                  </a:extLst>
                </a:gridCol>
                <a:gridCol w="5206866">
                  <a:extLst>
                    <a:ext uri="{9D8B030D-6E8A-4147-A177-3AD203B41FA5}">
                      <a16:colId xmlns="" xmlns:a16="http://schemas.microsoft.com/office/drawing/2014/main" val="997987000"/>
                    </a:ext>
                  </a:extLst>
                </a:gridCol>
              </a:tblGrid>
              <a:tr h="2366010">
                <a:tc>
                  <a:txBody>
                    <a:bodyPr/>
                    <a:lstStyle/>
                    <a:p>
                      <a:pPr algn="ctr"/>
                      <a:r>
                        <a:rPr lang="vi-VN" sz="3200" dirty="0">
                          <a:solidFill>
                            <a:srgbClr val="FF0000"/>
                          </a:solidFill>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solidFill>
                            <a:srgbClr val="FF0000"/>
                          </a:solidFill>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 xmlns:a16="http://schemas.microsoft.com/office/drawing/2014/main" val="1293755095"/>
                  </a:ext>
                </a:extLst>
              </a:tr>
              <a:tr h="2366010">
                <a:tc>
                  <a:txBody>
                    <a:bodyPr/>
                    <a:lstStyle/>
                    <a:p>
                      <a:pPr algn="ctr"/>
                      <a:r>
                        <a:rPr lang="vi-VN" sz="3200" b="1" dirty="0">
                          <a:solidFill>
                            <a:srgbClr val="FF0000"/>
                          </a:solidFill>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200" b="1" dirty="0">
                          <a:solidFill>
                            <a:srgbClr val="FF0000"/>
                          </a:solidFill>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FF3FF-431F-D648-85EE-B355D389CD51}"/>
              </a:ext>
            </a:extLst>
          </p:cNvPr>
          <p:cNvSpPr>
            <a:spLocks noGrp="1"/>
          </p:cNvSpPr>
          <p:nvPr>
            <p:ph type="title"/>
          </p:nvPr>
        </p:nvSpPr>
        <p:spPr/>
        <p:txBody>
          <a:bodyPr/>
          <a:lstStyle/>
          <a:p>
            <a:pPr algn="ctr"/>
            <a:r>
              <a:rPr lang="x-none" dirty="0">
                <a:solidFill>
                  <a:schemeClr val="bg1"/>
                </a:solidFill>
              </a:rPr>
              <a:t>HƯỚNG DẪN VỀ NHÀ</a:t>
            </a:r>
          </a:p>
        </p:txBody>
      </p:sp>
      <p:sp>
        <p:nvSpPr>
          <p:cNvPr id="3" name="Content Placeholder 2">
            <a:extLst>
              <a:ext uri="{FF2B5EF4-FFF2-40B4-BE49-F238E27FC236}">
                <a16:creationId xmlns="" xmlns:a16="http://schemas.microsoft.com/office/drawing/2014/main" id="{C094FF70-1689-414D-9497-4960859A8B65}"/>
              </a:ext>
            </a:extLst>
          </p:cNvPr>
          <p:cNvSpPr>
            <a:spLocks noGrp="1"/>
          </p:cNvSpPr>
          <p:nvPr>
            <p:ph idx="1"/>
          </p:nvPr>
        </p:nvSpPr>
        <p:spPr/>
        <p:txBody>
          <a:bodyPr/>
          <a:lstStyle/>
          <a:p>
            <a:r>
              <a:rPr lang="x-none" dirty="0">
                <a:solidFill>
                  <a:schemeClr val="bg1"/>
                </a:solidFill>
              </a:rPr>
              <a:t>HỌC THUỘC KIẾN THỨC CỦA BÀI</a:t>
            </a:r>
          </a:p>
          <a:p>
            <a:r>
              <a:rPr lang="x-none" dirty="0">
                <a:solidFill>
                  <a:schemeClr val="bg1"/>
                </a:solidFill>
              </a:rPr>
              <a:t>LÀM BÀI 3 VÀ BÀI 4 (SGK TRANG 21)</a:t>
            </a:r>
          </a:p>
          <a:p>
            <a:r>
              <a:rPr lang="x-none" dirty="0">
                <a:solidFill>
                  <a:schemeClr val="bg1"/>
                </a:solidFill>
              </a:rPr>
              <a:t>XEM TRƯỚC NỘI DUNG BÀI 5: ĐO KHỐI LƯỢNG (TRANG 22)</a:t>
            </a:r>
          </a:p>
        </p:txBody>
      </p:sp>
    </p:spTree>
    <p:extLst>
      <p:ext uri="{BB962C8B-B14F-4D97-AF65-F5344CB8AC3E}">
        <p14:creationId xmlns:p14="http://schemas.microsoft.com/office/powerpoint/2010/main" val="16636555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 xmlns:a16="http://schemas.microsoft.com/office/drawing/2014/main" id="{22BDA04B-2213-46A1-ACA7-2F0832C4FD75}"/>
              </a:ext>
            </a:extLst>
          </p:cNvPr>
          <p:cNvSpPr txBox="1">
            <a:spLocks noChangeArrowheads="1"/>
          </p:cNvSpPr>
          <p:nvPr/>
        </p:nvSpPr>
        <p:spPr bwMode="auto">
          <a:xfrm>
            <a:off x="1333499" y="2638364"/>
            <a:ext cx="10858501"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chemeClr val="bg1"/>
                </a:solidFill>
                <a:latin typeface="Times New Roman" panose="02020603050405020304" pitchFamily="18" charset="0"/>
                <a:cs typeface="Times New Roman" panose="02020603050405020304" pitchFamily="18" charset="0"/>
              </a:rPr>
              <a:t>ĐO CHIỀU DÀI</a:t>
            </a:r>
            <a:endParaRPr lang="vi-VN" altLang="vi-VN" sz="5176" b="1" dirty="0">
              <a:solidFill>
                <a:schemeClr val="bg1"/>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 xmlns:a16="http://schemas.microsoft.com/office/drawing/2014/main" id="{39EFD526-7C72-4E42-955C-9B30F91ECF3C}"/>
              </a:ext>
            </a:extLst>
          </p:cNvPr>
          <p:cNvSpPr>
            <a:spLocks noChangeArrowheads="1"/>
          </p:cNvSpPr>
          <p:nvPr/>
        </p:nvSpPr>
        <p:spPr bwMode="auto">
          <a:xfrm>
            <a:off x="2042210" y="2655335"/>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dirty="0" err="1">
                <a:solidFill>
                  <a:schemeClr val="bg1"/>
                </a:solidFill>
                <a:latin typeface="Times New Roman" panose="02020603050405020304" pitchFamily="18" charset="0"/>
                <a:cs typeface="Times New Roman" panose="02020603050405020304" pitchFamily="18" charset="0"/>
              </a:rPr>
              <a:t>Bài</a:t>
            </a:r>
            <a:r>
              <a:rPr lang="en-US" altLang="vi-VN" sz="5176" b="1" i="1" dirty="0">
                <a:solidFill>
                  <a:schemeClr val="bg1"/>
                </a:solidFill>
                <a:latin typeface="Times New Roman" panose="02020603050405020304" pitchFamily="18" charset="0"/>
                <a:cs typeface="Times New Roman" panose="02020603050405020304" pitchFamily="18" charset="0"/>
              </a:rPr>
              <a:t> 4 </a:t>
            </a:r>
            <a:endParaRPr lang="en-US" altLang="vi-VN" sz="5176" b="1" i="1" dirty="0">
              <a:solidFill>
                <a:schemeClr val="bg1"/>
              </a:solidFill>
            </a:endParaRPr>
          </a:p>
        </p:txBody>
      </p:sp>
      <p:sp>
        <p:nvSpPr>
          <p:cNvPr id="2" name="TextBox 1">
            <a:extLst>
              <a:ext uri="{FF2B5EF4-FFF2-40B4-BE49-F238E27FC236}">
                <a16:creationId xmlns="" xmlns:a16="http://schemas.microsoft.com/office/drawing/2014/main" id="{A83A7FDF-29B5-3943-A470-22D55472D754}"/>
              </a:ext>
            </a:extLst>
          </p:cNvPr>
          <p:cNvSpPr txBox="1"/>
          <p:nvPr/>
        </p:nvSpPr>
        <p:spPr>
          <a:xfrm>
            <a:off x="0" y="1625600"/>
            <a:ext cx="12192000" cy="707886"/>
          </a:xfrm>
          <a:prstGeom prst="rect">
            <a:avLst/>
          </a:prstGeom>
          <a:noFill/>
        </p:spPr>
        <p:txBody>
          <a:bodyPr wrap="square" rtlCol="0">
            <a:spAutoFit/>
          </a:bodyPr>
          <a:lstStyle/>
          <a:p>
            <a:pPr algn="ctr"/>
            <a:r>
              <a:rPr lang="x-none" sz="4000" b="1" dirty="0">
                <a:solidFill>
                  <a:schemeClr val="bg1"/>
                </a:solidFill>
                <a:latin typeface="Times" pitchFamily="2" charset="0"/>
              </a:rPr>
              <a:t>CHỦ ĐỀ 1: CÁC PHÉP ĐO</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63" y="2134741"/>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id="{374ECD51-726A-4460-9869-0A1B58A5090A}"/>
              </a:ext>
            </a:extLst>
          </p:cNvPr>
          <p:cNvSpPr txBox="1">
            <a:spLocks noChangeArrowheads="1"/>
          </p:cNvSpPr>
          <p:nvPr/>
        </p:nvSpPr>
        <p:spPr>
          <a:xfrm>
            <a:off x="1803759" y="1228912"/>
            <a:ext cx="3219181" cy="56403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 Đ</a:t>
            </a:r>
            <a:r>
              <a:rPr lang="vi-VN" altLang="vi-VN" sz="3451" b="1" dirty="0">
                <a:solidFill>
                  <a:srgbClr val="FF0000"/>
                </a:solidFill>
                <a:latin typeface="Times New Roman" panose="02020603050405020304" pitchFamily="18" charset="0"/>
                <a:cs typeface="Times New Roman" panose="02020603050405020304" pitchFamily="18" charset="0"/>
              </a:rPr>
              <a:t>ơ</a:t>
            </a:r>
            <a:r>
              <a:rPr lang="en-US" altLang="vi-VN" sz="3451" b="1" dirty="0">
                <a:solidFill>
                  <a:srgbClr val="FF0000"/>
                </a:solidFill>
                <a:latin typeface="Times New Roman" panose="02020603050405020304" pitchFamily="18" charset="0"/>
                <a:cs typeface="Times New Roman" panose="02020603050405020304" pitchFamily="18" charset="0"/>
              </a:rPr>
              <a:t>n </a:t>
            </a:r>
            <a:r>
              <a:rPr lang="en-US" altLang="vi-VN" sz="3451" b="1" dirty="0" err="1">
                <a:solidFill>
                  <a:srgbClr val="FF0000"/>
                </a:solidFill>
                <a:latin typeface="Times New Roman" panose="02020603050405020304" pitchFamily="18" charset="0"/>
                <a:cs typeface="Times New Roman" panose="02020603050405020304" pitchFamily="18" charset="0"/>
              </a:rPr>
              <a:t>vị</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31832BC3-376C-465F-973C-03386E8B8E0C}"/>
              </a:ext>
            </a:extLst>
          </p:cNvPr>
          <p:cNvSpPr txBox="1">
            <a:spLocks noChangeArrowheads="1"/>
          </p:cNvSpPr>
          <p:nvPr/>
        </p:nvSpPr>
        <p:spPr bwMode="auto">
          <a:xfrm>
            <a:off x="420075" y="194945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7F124D27-2909-4EF4-A79A-B92F23EFC08C}"/>
              </a:ext>
            </a:extLst>
          </p:cNvPr>
          <p:cNvSpPr txBox="1"/>
          <p:nvPr/>
        </p:nvSpPr>
        <p:spPr>
          <a:xfrm>
            <a:off x="483407" y="2974949"/>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26A51D05-5A43-2E48-A0BC-438BFC182695}"/>
              </a:ext>
            </a:extLst>
          </p:cNvPr>
          <p:cNvSpPr txBox="1"/>
          <p:nvPr/>
        </p:nvSpPr>
        <p:spPr>
          <a:xfrm>
            <a:off x="2763865" y="2972232"/>
            <a:ext cx="1041400" cy="523220"/>
          </a:xfrm>
          <a:prstGeom prst="rect">
            <a:avLst/>
          </a:prstGeom>
          <a:noFill/>
        </p:spPr>
        <p:txBody>
          <a:bodyPr wrap="square" rtlCol="0">
            <a:spAutoFit/>
          </a:bodyPr>
          <a:lstStyle/>
          <a:p>
            <a:r>
              <a:rPr lang="en-US" sz="2800" dirty="0">
                <a:solidFill>
                  <a:srgbClr val="FF0000"/>
                </a:solidFill>
                <a:latin typeface="Times" pitchFamily="2" charset="0"/>
              </a:rPr>
              <a:t>12,5 </a:t>
            </a:r>
            <a:endParaRPr lang="x-none" sz="2800" dirty="0">
              <a:solidFill>
                <a:srgbClr val="FF0000"/>
              </a:solidFill>
              <a:latin typeface="Times" pitchFamily="2" charset="0"/>
            </a:endParaRPr>
          </a:p>
        </p:txBody>
      </p:sp>
      <p:sp>
        <p:nvSpPr>
          <p:cNvPr id="11" name="TextBox 10">
            <a:extLst>
              <a:ext uri="{FF2B5EF4-FFF2-40B4-BE49-F238E27FC236}">
                <a16:creationId xmlns="" xmlns:a16="http://schemas.microsoft.com/office/drawing/2014/main" id="{9F068EE5-4C8E-6948-B45A-46FF91D43AA2}"/>
              </a:ext>
            </a:extLst>
          </p:cNvPr>
          <p:cNvSpPr txBox="1"/>
          <p:nvPr/>
        </p:nvSpPr>
        <p:spPr>
          <a:xfrm>
            <a:off x="2763865" y="3553679"/>
            <a:ext cx="1041400" cy="523220"/>
          </a:xfrm>
          <a:prstGeom prst="rect">
            <a:avLst/>
          </a:prstGeom>
          <a:noFill/>
        </p:spPr>
        <p:txBody>
          <a:bodyPr wrap="square" rtlCol="0">
            <a:spAutoFit/>
          </a:bodyPr>
          <a:lstStyle/>
          <a:p>
            <a:r>
              <a:rPr lang="en-US" sz="2800" dirty="0">
                <a:solidFill>
                  <a:srgbClr val="FF0000"/>
                </a:solidFill>
                <a:latin typeface="Times" pitchFamily="2" charset="0"/>
              </a:rPr>
              <a:t>10 </a:t>
            </a:r>
            <a:endParaRPr lang="x-none" sz="2800" dirty="0">
              <a:solidFill>
                <a:srgbClr val="FF0000"/>
              </a:solidFill>
              <a:latin typeface="Times" pitchFamily="2" charset="0"/>
            </a:endParaRPr>
          </a:p>
        </p:txBody>
      </p:sp>
      <p:sp>
        <p:nvSpPr>
          <p:cNvPr id="12" name="TextBox 11">
            <a:extLst>
              <a:ext uri="{FF2B5EF4-FFF2-40B4-BE49-F238E27FC236}">
                <a16:creationId xmlns="" xmlns:a16="http://schemas.microsoft.com/office/drawing/2014/main" id="{327718D0-A582-6047-9F4A-AC99CF5B77F2}"/>
              </a:ext>
            </a:extLst>
          </p:cNvPr>
          <p:cNvSpPr txBox="1"/>
          <p:nvPr/>
        </p:nvSpPr>
        <p:spPr>
          <a:xfrm>
            <a:off x="1722465" y="4076899"/>
            <a:ext cx="1041400" cy="523220"/>
          </a:xfrm>
          <a:prstGeom prst="rect">
            <a:avLst/>
          </a:prstGeom>
          <a:noFill/>
        </p:spPr>
        <p:txBody>
          <a:bodyPr wrap="square" rtlCol="0">
            <a:spAutoFit/>
          </a:bodyPr>
          <a:lstStyle/>
          <a:p>
            <a:r>
              <a:rPr lang="en-US" sz="2800" dirty="0">
                <a:solidFill>
                  <a:srgbClr val="FF0000"/>
                </a:solidFill>
                <a:latin typeface="Times" pitchFamily="2" charset="0"/>
              </a:rPr>
              <a:t>100 </a:t>
            </a:r>
            <a:endParaRPr lang="x-none" sz="2800" dirty="0">
              <a:solidFill>
                <a:srgbClr val="FF0000"/>
              </a:solidFill>
              <a:latin typeface="Times" pitchFamily="2" charset="0"/>
            </a:endParaRPr>
          </a:p>
        </p:txBody>
      </p:sp>
      <p:sp>
        <p:nvSpPr>
          <p:cNvPr id="13" name="TextBox 12">
            <a:extLst>
              <a:ext uri="{FF2B5EF4-FFF2-40B4-BE49-F238E27FC236}">
                <a16:creationId xmlns="" xmlns:a16="http://schemas.microsoft.com/office/drawing/2014/main" id="{0CBFEDF9-0226-FF49-BBAE-81A35D068357}"/>
              </a:ext>
            </a:extLst>
          </p:cNvPr>
          <p:cNvSpPr txBox="1"/>
          <p:nvPr/>
        </p:nvSpPr>
        <p:spPr>
          <a:xfrm>
            <a:off x="1553035" y="4600119"/>
            <a:ext cx="1041400" cy="523220"/>
          </a:xfrm>
          <a:prstGeom prst="rect">
            <a:avLst/>
          </a:prstGeom>
          <a:noFill/>
        </p:spPr>
        <p:txBody>
          <a:bodyPr wrap="square" rtlCol="0">
            <a:spAutoFit/>
          </a:bodyPr>
          <a:lstStyle/>
          <a:p>
            <a:r>
              <a:rPr lang="en-US" sz="2800" dirty="0">
                <a:solidFill>
                  <a:srgbClr val="FF0000"/>
                </a:solidFill>
                <a:latin typeface="Times" pitchFamily="2" charset="0"/>
              </a:rPr>
              <a:t>5 </a:t>
            </a:r>
            <a:endParaRPr lang="x-none" sz="2800" dirty="0">
              <a:solidFill>
                <a:srgbClr val="FF0000"/>
              </a:solidFill>
              <a:latin typeface="Times" pitchFamily="2"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childTnLst>
        </p:cTn>
      </p:par>
    </p:tnLst>
    <p:bldLst>
      <p:bldP spid="8" grpId="0"/>
      <p:bldP spid="3"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 xmlns:a16="http://schemas.microsoft.com/office/drawing/2014/main" id="{78861434-63F7-4EF5-85A1-10A2DADC6C5C}"/>
              </a:ext>
            </a:extLst>
          </p:cNvPr>
          <p:cNvGrpSpPr>
            <a:grpSpLocks/>
          </p:cNvGrpSpPr>
          <p:nvPr/>
        </p:nvGrpSpPr>
        <p:grpSpPr bwMode="auto">
          <a:xfrm>
            <a:off x="152401" y="376981"/>
            <a:ext cx="11366500" cy="3876773"/>
            <a:chOff x="53135" y="1805026"/>
            <a:chExt cx="14422889" cy="4173513"/>
          </a:xfrm>
        </p:grpSpPr>
        <p:sp>
          <p:nvSpPr>
            <p:cNvPr id="7" name="Title 1">
              <a:extLst>
                <a:ext uri="{FF2B5EF4-FFF2-40B4-BE49-F238E27FC236}">
                  <a16:creationId xmlns="" xmlns:a16="http://schemas.microsoft.com/office/drawing/2014/main" id="{F2629478-4B83-499B-92ED-D52549E5932F}"/>
                </a:ext>
              </a:extLst>
            </p:cNvPr>
            <p:cNvSpPr txBox="1">
              <a:spLocks noChangeArrowheads="1"/>
            </p:cNvSpPr>
            <p:nvPr/>
          </p:nvSpPr>
          <p:spPr bwMode="auto">
            <a:xfrm>
              <a:off x="53135" y="2806016"/>
              <a:ext cx="14422889"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02E995FD-E737-496D-82B8-D2049F1EF63B}"/>
              </a:ext>
            </a:extLst>
          </p:cNvPr>
          <p:cNvGrpSpPr/>
          <p:nvPr/>
        </p:nvGrpSpPr>
        <p:grpSpPr>
          <a:xfrm>
            <a:off x="8485696" y="157339"/>
            <a:ext cx="3429747" cy="5210376"/>
            <a:chOff x="8485696" y="157339"/>
            <a:chExt cx="3429747" cy="5210376"/>
          </a:xfrm>
        </p:grpSpPr>
        <p:pic>
          <p:nvPicPr>
            <p:cNvPr id="1030" name="Picture 6" descr="Vạn Lý Trường Thành - The Great Wall | Yeudulich">
              <a:extLst>
                <a:ext uri="{FF2B5EF4-FFF2-40B4-BE49-F238E27FC236}">
                  <a16:creationId xmlns=""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4448191D-4539-46AC-9A84-5FF8B9EB63A0}"/>
                </a:ext>
              </a:extLst>
            </p:cNvPr>
            <p:cNvSpPr txBox="1"/>
            <p:nvPr/>
          </p:nvSpPr>
          <p:spPr>
            <a:xfrm>
              <a:off x="8727440" y="4906050"/>
              <a:ext cx="3188003" cy="461665"/>
            </a:xfrm>
            <a:prstGeom prst="rect">
              <a:avLst/>
            </a:prstGeom>
            <a:noFill/>
          </p:spPr>
          <p:txBody>
            <a:bodyPr wrap="square" rtlCol="0">
              <a:spAutoFit/>
            </a:bodyPr>
            <a:lstStyle/>
            <a:p>
              <a:r>
                <a:rPr lang="vi-VN" sz="2400" dirty="0"/>
                <a:t>Vạn lí trường thành</a:t>
              </a:r>
            </a:p>
          </p:txBody>
        </p:sp>
      </p:grpSp>
      <p:grpSp>
        <p:nvGrpSpPr>
          <p:cNvPr id="7" name="Group 6">
            <a:extLst>
              <a:ext uri="{FF2B5EF4-FFF2-40B4-BE49-F238E27FC236}">
                <a16:creationId xmlns="" xmlns:a16="http://schemas.microsoft.com/office/drawing/2014/main" id="{CFBCFB3A-8B01-41F3-846B-76161E7D8B4B}"/>
              </a:ext>
            </a:extLst>
          </p:cNvPr>
          <p:cNvGrpSpPr/>
          <p:nvPr/>
        </p:nvGrpSpPr>
        <p:grpSpPr>
          <a:xfrm>
            <a:off x="4267391" y="1131841"/>
            <a:ext cx="4218304" cy="5397773"/>
            <a:chOff x="4267391" y="1131841"/>
            <a:chExt cx="4218304" cy="5397773"/>
          </a:xfrm>
        </p:grpSpPr>
        <p:pic>
          <p:nvPicPr>
            <p:cNvPr id="1028" name="Picture 4">
              <a:extLst>
                <a:ext uri="{FF2B5EF4-FFF2-40B4-BE49-F238E27FC236}">
                  <a16:creationId xmlns=""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A3BF4184-67E4-4C28-B8C8-BA0E7116FA20}"/>
                </a:ext>
              </a:extLst>
            </p:cNvPr>
            <p:cNvSpPr txBox="1"/>
            <p:nvPr/>
          </p:nvSpPr>
          <p:spPr>
            <a:xfrm>
              <a:off x="5279483" y="1131841"/>
              <a:ext cx="2794000" cy="461665"/>
            </a:xfrm>
            <a:prstGeom prst="rect">
              <a:avLst/>
            </a:prstGeom>
            <a:noFill/>
          </p:spPr>
          <p:txBody>
            <a:bodyPr wrap="square" rtlCol="0">
              <a:spAutoFit/>
            </a:bodyPr>
            <a:lstStyle/>
            <a:p>
              <a:r>
                <a:rPr lang="vi-VN" sz="2400" dirty="0"/>
                <a:t>Xa lộ Liên Mỹ</a:t>
              </a:r>
            </a:p>
          </p:txBody>
        </p:sp>
      </p:grpSp>
      <p:grpSp>
        <p:nvGrpSpPr>
          <p:cNvPr id="6" name="Group 5">
            <a:extLst>
              <a:ext uri="{FF2B5EF4-FFF2-40B4-BE49-F238E27FC236}">
                <a16:creationId xmlns="" xmlns:a16="http://schemas.microsoft.com/office/drawing/2014/main" id="{64F455C7-6547-488A-9156-459986C4F14C}"/>
              </a:ext>
            </a:extLst>
          </p:cNvPr>
          <p:cNvGrpSpPr/>
          <p:nvPr/>
        </p:nvGrpSpPr>
        <p:grpSpPr>
          <a:xfrm>
            <a:off x="222406" y="81281"/>
            <a:ext cx="4024474" cy="5456526"/>
            <a:chOff x="222406" y="81281"/>
            <a:chExt cx="4024474" cy="5456526"/>
          </a:xfrm>
        </p:grpSpPr>
        <p:sp>
          <p:nvSpPr>
            <p:cNvPr id="5" name="TextBox 4">
              <a:extLst>
                <a:ext uri="{FF2B5EF4-FFF2-40B4-BE49-F238E27FC236}">
                  <a16:creationId xmlns="" xmlns:a16="http://schemas.microsoft.com/office/drawing/2014/main" id="{209BF026-D8E9-4F4D-A8AF-6464411CBEFA}"/>
                </a:ext>
              </a:extLst>
            </p:cNvPr>
            <p:cNvSpPr txBox="1"/>
            <p:nvPr/>
          </p:nvSpPr>
          <p:spPr>
            <a:xfrm>
              <a:off x="837643" y="4706810"/>
              <a:ext cx="2794000" cy="830997"/>
            </a:xfrm>
            <a:prstGeom prst="rect">
              <a:avLst/>
            </a:prstGeom>
            <a:noFill/>
          </p:spPr>
          <p:txBody>
            <a:bodyPr wrap="square" rtlCol="0">
              <a:spAutoFit/>
            </a:bodyPr>
            <a:lstStyle/>
            <a:p>
              <a:r>
                <a:rPr lang="vi-VN" sz="2400" dirty="0"/>
                <a:t>Cầu vượt biển Trung Quốc </a:t>
              </a:r>
            </a:p>
          </p:txBody>
        </p:sp>
        <p:pic>
          <p:nvPicPr>
            <p:cNvPr id="12" name="Picture 11" descr="Vẻ đẹp của cầu vượt biển dài nhất thế giới ở Trung Quốc - VnExpress">
              <a:extLst>
                <a:ext uri="{FF2B5EF4-FFF2-40B4-BE49-F238E27FC236}">
                  <a16:creationId xmlns=""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70930"/>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908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 xmlns:a16="http://schemas.microsoft.com/office/drawing/2014/main" id="{A1128CA0-8845-42B0-B530-EB3BA7A9ADAB}"/>
              </a:ext>
            </a:extLst>
          </p:cNvPr>
          <p:cNvSpPr txBox="1">
            <a:spLocks noChangeArrowheads="1"/>
          </p:cNvSpPr>
          <p:nvPr/>
        </p:nvSpPr>
        <p:spPr>
          <a:xfrm>
            <a:off x="2783115" y="247279"/>
            <a:ext cx="4227285" cy="567513"/>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II. </a:t>
            </a:r>
            <a:r>
              <a:rPr lang="vi-VN" altLang="vi-VN" sz="3451" b="1" dirty="0">
                <a:solidFill>
                  <a:srgbClr val="FF0000"/>
                </a:solidFill>
                <a:latin typeface="Times New Roman" panose="02020603050405020304" pitchFamily="18" charset="0"/>
                <a:cs typeface="Times New Roman" panose="02020603050405020304" pitchFamily="18" charset="0"/>
              </a:rPr>
              <a:t>Dụng cụ đ</a:t>
            </a:r>
            <a:r>
              <a:rPr lang="en-US" altLang="vi-VN" sz="3451" b="1" dirty="0">
                <a:solidFill>
                  <a:srgbClr val="FF0000"/>
                </a:solidFill>
                <a:latin typeface="Times New Roman" panose="02020603050405020304" pitchFamily="18" charset="0"/>
                <a:cs typeface="Times New Roman" panose="02020603050405020304" pitchFamily="18" charset="0"/>
              </a:rPr>
              <a:t>o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 xmlns:a16="http://schemas.microsoft.com/office/drawing/2014/main" id="{2280B18E-281B-4D7A-9D21-A0556D14B0AC}"/>
              </a:ext>
            </a:extLst>
          </p:cNvPr>
          <p:cNvSpPr>
            <a:spLocks noChangeArrowheads="1"/>
          </p:cNvSpPr>
          <p:nvPr/>
        </p:nvSpPr>
        <p:spPr bwMode="auto">
          <a:xfrm>
            <a:off x="-118082" y="811310"/>
            <a:ext cx="11187113" cy="62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200" b="1" dirty="0">
                <a:solidFill>
                  <a:srgbClr val="FF0000"/>
                </a:solidFill>
                <a:latin typeface="Times New Roman" panose="02020603050405020304" pitchFamily="18" charset="0"/>
                <a:cs typeface="Times New Roman" panose="02020603050405020304" pitchFamily="18" charset="0"/>
              </a:rPr>
              <a:t>  1. </a:t>
            </a:r>
            <a:r>
              <a:rPr lang="en-US" altLang="vi-VN" sz="3200" b="1" dirty="0" err="1">
                <a:solidFill>
                  <a:srgbClr val="FF0000"/>
                </a:solidFill>
                <a:latin typeface="Times New Roman" panose="02020603050405020304" pitchFamily="18" charset="0"/>
                <a:cs typeface="Times New Roman" panose="02020603050405020304" pitchFamily="18" charset="0"/>
              </a:rPr>
              <a:t>Các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a:t>
            </a:r>
            <a:r>
              <a:rPr lang="vi-VN" altLang="vi-VN" sz="3200" b="1" dirty="0">
                <a:solidFill>
                  <a:srgbClr val="FF0000"/>
                </a:solidFill>
                <a:latin typeface="Times New Roman" panose="02020603050405020304" pitchFamily="18" charset="0"/>
                <a:cs typeface="Times New Roman" panose="02020603050405020304" pitchFamily="18" charset="0"/>
              </a:rPr>
              <a:t>ư</a:t>
            </a:r>
            <a:r>
              <a:rPr lang="en-US" altLang="vi-VN" sz="3200" b="1" dirty="0" err="1">
                <a:solidFill>
                  <a:srgbClr val="FF0000"/>
                </a:solidFill>
                <a:latin typeface="Times New Roman" panose="02020603050405020304" pitchFamily="18" charset="0"/>
                <a:cs typeface="Times New Roman" panose="02020603050405020304" pitchFamily="18" charset="0"/>
              </a:rPr>
              <a:t>ớc</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963" y="4117983"/>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 xmlns:a16="http://schemas.microsoft.com/office/drawing/2014/main" id="{78A93379-E3F3-48B5-A488-9F599489A245}"/>
              </a:ext>
            </a:extLst>
          </p:cNvPr>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 xmlns:a16="http://schemas.microsoft.com/office/drawing/2014/main" id="{64F50DDA-8847-4500-8706-5276264BEE94}"/>
              </a:ext>
            </a:extLst>
          </p:cNvPr>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c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 xmlns:a16="http://schemas.microsoft.com/office/drawing/2014/main" id="{99C14092-9F01-437A-AA33-0C639412420F}"/>
              </a:ext>
            </a:extLst>
          </p:cNvPr>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d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 xmlns:a16="http://schemas.microsoft.com/office/drawing/2014/main" id="{811796B8-AA55-496A-926B-6993B51643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extLst>
              <a:ext uri="{FF2B5EF4-FFF2-40B4-BE49-F238E27FC236}">
                <a16:creationId xmlns="" xmlns:a16="http://schemas.microsoft.com/office/drawing/2014/main" id="{C4970484-ABFA-41AC-A99D-5CD188DEC666}"/>
              </a:ext>
            </a:extLst>
          </p:cNvPr>
          <p:cNvSpPr>
            <a:spLocks noChangeArrowheads="1"/>
          </p:cNvSpPr>
          <p:nvPr/>
        </p:nvSpPr>
        <p:spPr bwMode="auto">
          <a:xfrm>
            <a:off x="2007176"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 xmlns:a16="http://schemas.microsoft.com/office/drawing/2014/main" id="{709BF038-2577-456B-9354-CAC960A2DF7A}"/>
              </a:ext>
            </a:extLst>
          </p:cNvPr>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 xmlns:a16="http://schemas.microsoft.com/office/drawing/2014/main" id="{148770F1-7658-435F-BAA7-BEC2FAE8D3BE}"/>
              </a:ext>
            </a:extLst>
          </p:cNvPr>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 xmlns:a16="http://schemas.microsoft.com/office/drawing/2014/main" id="{333A6164-F3E4-42C4-AF0E-C655C286059A}"/>
              </a:ext>
            </a:extLst>
          </p:cNvPr>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 xmlns:a16="http://schemas.microsoft.com/office/drawing/2014/main" id="{9337F2E4-9F15-4680-B026-D366FF7307B8}"/>
              </a:ext>
            </a:extLst>
          </p:cNvPr>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 xmlns:a16="http://schemas.microsoft.com/office/drawing/2014/main" id="{25BD4A16-6048-4223-ACD7-E3108532ADA6}"/>
              </a:ext>
            </a:extLst>
          </p:cNvPr>
          <p:cNvSpPr>
            <a:spLocks noChangeArrowheads="1"/>
          </p:cNvSpPr>
          <p:nvPr/>
        </p:nvSpPr>
        <p:spPr bwMode="auto">
          <a:xfrm>
            <a:off x="2336427" y="241156"/>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2.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3652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b</a:t>
            </a:r>
            <a:r>
              <a:rPr lang="vi-VN" altLang="vi-VN" sz="3451" b="1">
                <a:solidFill>
                  <a:srgbClr val="000000"/>
                </a:solidFill>
                <a:latin typeface="Times New Roman" panose="02020603050405020304" pitchFamily="18" charset="0"/>
                <a:cs typeface="Calibri" panose="020F0502020204030204" pitchFamily="34" charset="0"/>
              </a:rPr>
              <a:t>)</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GHĐ</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 </a:t>
            </a:r>
            <a:r>
              <a:rPr lang="en-US" altLang="vi-VN" sz="3451" b="1">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ĐCNN:</a:t>
            </a:r>
            <a:r>
              <a:rPr lang="en-US" altLang="vi-VN" sz="3451" b="1">
                <a:solidFill>
                  <a:srgbClr val="000000"/>
                </a:solidFill>
                <a:latin typeface="Times New Roman" panose="02020603050405020304" pitchFamily="18" charset="0"/>
                <a:cs typeface="Calibri" panose="020F0502020204030204" pitchFamily="34" charset="0"/>
              </a:rPr>
              <a:t> 0,1cm </a:t>
            </a:r>
            <a:endParaRPr lang="vi-VN" altLang="vi-VN" sz="2196" b="1">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 xmlns:a16="http://schemas.microsoft.com/office/drawing/2014/main" id="{3C92D03D-0570-F144-BF16-1F9217B505C9}"/>
              </a:ext>
            </a:extLst>
          </p:cNvPr>
          <p:cNvSpPr>
            <a:spLocks noChangeArrowheads="1"/>
          </p:cNvSpPr>
          <p:nvPr/>
        </p:nvSpPr>
        <p:spPr bwMode="auto">
          <a:xfrm>
            <a:off x="278883" y="1293118"/>
            <a:ext cx="10515600" cy="8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400" b="1" dirty="0">
                <a:latin typeface="Times New Roman" panose="02020603050405020304" pitchFamily="18" charset="0"/>
                <a:cs typeface="Times New Roman" panose="02020603050405020304" pitchFamily="18" charset="0"/>
              </a:rPr>
              <a:t> </a:t>
            </a:r>
            <a:r>
              <a:rPr lang="vi-VN" altLang="vi-VN" sz="2400" b="1" dirty="0">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Giới hạn đo (GHĐ) </a:t>
            </a:r>
            <a:r>
              <a:rPr lang="vi-VN" altLang="vi-VN" sz="2400" b="1" dirty="0">
                <a:latin typeface="Times New Roman" panose="02020603050405020304" pitchFamily="18" charset="0"/>
                <a:cs typeface="Times New Roman" panose="02020603050405020304" pitchFamily="18" charset="0"/>
              </a:rPr>
              <a:t>là chiều dài lớn nhất ghi trên thước.</a:t>
            </a:r>
          </a:p>
          <a:p>
            <a:pPr defTabSz="717164" fontAlgn="base">
              <a:spcBef>
                <a:spcPct val="0"/>
              </a:spcBef>
              <a:spcAft>
                <a:spcPct val="0"/>
              </a:spcAft>
              <a:buNone/>
            </a:pPr>
            <a:r>
              <a:rPr lang="vi-VN" altLang="vi-VN" sz="2400" b="1" dirty="0">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Độ chia nhỏ nhất (ĐCNN)</a:t>
            </a:r>
            <a:r>
              <a:rPr lang="vi-VN" altLang="vi-VN" sz="2400" b="1" dirty="0">
                <a:latin typeface="Times New Roman" panose="02020603050405020304" pitchFamily="18" charset="0"/>
                <a:cs typeface="Times New Roman" panose="02020603050405020304" pitchFamily="18" charset="0"/>
              </a:rPr>
              <a:t> là chiều dài giữa hai vạch chia liên tiếp trên thước</a:t>
            </a:r>
            <a:endParaRPr lang="en-US" alt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FF3FF-431F-D648-85EE-B355D389CD51}"/>
              </a:ext>
            </a:extLst>
          </p:cNvPr>
          <p:cNvSpPr>
            <a:spLocks noGrp="1"/>
          </p:cNvSpPr>
          <p:nvPr>
            <p:ph type="title"/>
          </p:nvPr>
        </p:nvSpPr>
        <p:spPr/>
        <p:txBody>
          <a:bodyPr/>
          <a:lstStyle/>
          <a:p>
            <a:pPr algn="ctr"/>
            <a:r>
              <a:rPr lang="x-none" dirty="0">
                <a:solidFill>
                  <a:schemeClr val="bg1"/>
                </a:solidFill>
              </a:rPr>
              <a:t>HƯỚNG DẪN VỀ NHÀ</a:t>
            </a:r>
          </a:p>
        </p:txBody>
      </p:sp>
      <p:sp>
        <p:nvSpPr>
          <p:cNvPr id="3" name="Content Placeholder 2">
            <a:extLst>
              <a:ext uri="{FF2B5EF4-FFF2-40B4-BE49-F238E27FC236}">
                <a16:creationId xmlns="" xmlns:a16="http://schemas.microsoft.com/office/drawing/2014/main" id="{C094FF70-1689-414D-9497-4960859A8B65}"/>
              </a:ext>
            </a:extLst>
          </p:cNvPr>
          <p:cNvSpPr>
            <a:spLocks noGrp="1"/>
          </p:cNvSpPr>
          <p:nvPr>
            <p:ph idx="1"/>
          </p:nvPr>
        </p:nvSpPr>
        <p:spPr/>
        <p:txBody>
          <a:bodyPr/>
          <a:lstStyle/>
          <a:p>
            <a:r>
              <a:rPr lang="x-none" dirty="0">
                <a:solidFill>
                  <a:schemeClr val="bg1"/>
                </a:solidFill>
              </a:rPr>
              <a:t>HỌC THUỘC KIẾN THỨC CỦA BÀI</a:t>
            </a:r>
          </a:p>
          <a:p>
            <a:r>
              <a:rPr lang="x-none" dirty="0">
                <a:solidFill>
                  <a:schemeClr val="bg1"/>
                </a:solidFill>
              </a:rPr>
              <a:t>LÀM BÀI 1 VÀ BÀI 2 (SGK TRANG 21)</a:t>
            </a:r>
          </a:p>
          <a:p>
            <a:r>
              <a:rPr lang="x-none" dirty="0">
                <a:solidFill>
                  <a:schemeClr val="bg1"/>
                </a:solidFill>
              </a:rPr>
              <a:t>XEM TRƯỚC NỘI DUNG PHẦN 2: THỰC HÀNH ĐO CHIỀU DÀI (TRANG 19)</a:t>
            </a:r>
          </a:p>
        </p:txBody>
      </p:sp>
    </p:spTree>
    <p:extLst>
      <p:ext uri="{BB962C8B-B14F-4D97-AF65-F5344CB8AC3E}">
        <p14:creationId xmlns:p14="http://schemas.microsoft.com/office/powerpoint/2010/main" val="29425683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200">
        <p159:morph option="byObject"/>
      </p:transition>
    </mc:Choice>
    <mc:Fallback>
      <p:transition spd="slow" advClick="0" advTm="2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883"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 xmlns:a16="http://schemas.microsoft.com/office/drawing/2014/main" id="{BD6A4F7E-517A-4357-8AB0-4DC03903DAF6}"/>
              </a:ext>
            </a:extLst>
          </p:cNvPr>
          <p:cNvSpPr>
            <a:spLocks noChangeArrowheads="1"/>
          </p:cNvSpPr>
          <p:nvPr/>
        </p:nvSpPr>
        <p:spPr bwMode="auto">
          <a:xfrm>
            <a:off x="985520" y="1189631"/>
            <a:ext cx="102209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 1: </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Thế nào là GHĐ và ĐCNN của thước?</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10">
            <a:extLst>
              <a:ext uri="{FF2B5EF4-FFF2-40B4-BE49-F238E27FC236}">
                <a16:creationId xmlns="" xmlns:a16="http://schemas.microsoft.com/office/drawing/2014/main" id="{583E0EE5-B419-824A-BD4A-1B08A058F030}"/>
              </a:ext>
            </a:extLst>
          </p:cNvPr>
          <p:cNvSpPr>
            <a:spLocks noChangeArrowheads="1"/>
          </p:cNvSpPr>
          <p:nvPr/>
        </p:nvSpPr>
        <p:spPr bwMode="auto">
          <a:xfrm>
            <a:off x="1013758" y="2037996"/>
            <a:ext cx="102209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 2: </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Cho biết GHĐ và ĐCNN của thước sau:</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Giải Sách Bài Tập Vật Lí 6 - Bài 1-2: Đo độ dài">
            <a:extLst>
              <a:ext uri="{FF2B5EF4-FFF2-40B4-BE49-F238E27FC236}">
                <a16:creationId xmlns="" xmlns:a16="http://schemas.microsoft.com/office/drawing/2014/main" id="{3E4EFFD8-BCD4-754D-88AB-B7E082D7D6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407"/>
          <a:stretch/>
        </p:blipFill>
        <p:spPr bwMode="auto">
          <a:xfrm>
            <a:off x="3307379" y="2711450"/>
            <a:ext cx="5715000" cy="883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99780D63-CB03-884D-939F-B96D17C36F1D}"/>
              </a:ext>
            </a:extLst>
          </p:cNvPr>
          <p:cNvSpPr txBox="1"/>
          <p:nvPr/>
        </p:nvSpPr>
        <p:spPr>
          <a:xfrm>
            <a:off x="3957638" y="4071938"/>
            <a:ext cx="2425233" cy="954107"/>
          </a:xfrm>
          <a:prstGeom prst="rect">
            <a:avLst/>
          </a:prstGeom>
          <a:noFill/>
        </p:spPr>
        <p:txBody>
          <a:bodyPr wrap="square" rtlCol="0">
            <a:spAutoFit/>
          </a:bodyPr>
          <a:lstStyle/>
          <a:p>
            <a:r>
              <a:rPr lang="x-none" sz="2800" dirty="0">
                <a:solidFill>
                  <a:schemeClr val="accent6">
                    <a:lumMod val="75000"/>
                  </a:schemeClr>
                </a:solidFill>
                <a:latin typeface="Times" pitchFamily="2" charset="0"/>
              </a:rPr>
              <a:t>GHĐ: 100 cm</a:t>
            </a:r>
          </a:p>
          <a:p>
            <a:r>
              <a:rPr lang="x-none" sz="2800" dirty="0">
                <a:solidFill>
                  <a:schemeClr val="accent6">
                    <a:lumMod val="75000"/>
                  </a:schemeClr>
                </a:solidFill>
                <a:latin typeface="Times" pitchFamily="2" charset="0"/>
              </a:rPr>
              <a:t>ĐCNN: 0,5 cm</a:t>
            </a:r>
          </a:p>
        </p:txBody>
      </p:sp>
      <p:sp>
        <p:nvSpPr>
          <p:cNvPr id="7" name="TextBox 6">
            <a:extLst>
              <a:ext uri="{FF2B5EF4-FFF2-40B4-BE49-F238E27FC236}">
                <a16:creationId xmlns="" xmlns:a16="http://schemas.microsoft.com/office/drawing/2014/main" id="{CCB37339-7BB9-0449-AC56-E3611179F0BF}"/>
              </a:ext>
            </a:extLst>
          </p:cNvPr>
          <p:cNvSpPr txBox="1"/>
          <p:nvPr/>
        </p:nvSpPr>
        <p:spPr>
          <a:xfrm>
            <a:off x="3307379" y="365125"/>
            <a:ext cx="5136534" cy="523220"/>
          </a:xfrm>
          <a:prstGeom prst="rect">
            <a:avLst/>
          </a:prstGeom>
          <a:noFill/>
        </p:spPr>
        <p:txBody>
          <a:bodyPr wrap="square" rtlCol="0">
            <a:spAutoFit/>
          </a:bodyPr>
          <a:lstStyle/>
          <a:p>
            <a:pPr algn="ctr"/>
            <a:r>
              <a:rPr lang="x-none" sz="2800" b="1" dirty="0">
                <a:solidFill>
                  <a:srgbClr val="FF0000"/>
                </a:solidFill>
                <a:latin typeface="Times" pitchFamily="2" charset="0"/>
              </a:rPr>
              <a:t>KIỂM TRA BÀI CŨ</a:t>
            </a:r>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837</Words>
  <Application>Microsoft Office PowerPoint</Application>
  <PresentationFormat>Widescreen</PresentationFormat>
  <Paragraphs>135</Paragraphs>
  <Slides>19</Slides>
  <Notes>16</Notes>
  <HiddenSlides>0</HiddenSlides>
  <MMClips>16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Segoe UI Symbol</vt:lpstr>
      <vt:lpstr>Times</vt:lpstr>
      <vt:lpstr>Times New Roman</vt:lpstr>
      <vt:lpstr>等线</vt:lpstr>
      <vt:lpstr>等线 Light</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Microsoft account</cp:lastModifiedBy>
  <cp:revision>38</cp:revision>
  <dcterms:created xsi:type="dcterms:W3CDTF">2021-06-06T10:08:23Z</dcterms:created>
  <dcterms:modified xsi:type="dcterms:W3CDTF">2022-09-20T03:51:39Z</dcterms:modified>
</cp:coreProperties>
</file>